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524001"/>
            <a:ext cx="6600844" cy="2286000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ЈЕЗИК ДРАМЕ И ПОЗОРИШТА У ДЕЧЈЕМ ВРТИЋУ</a:t>
            </a:r>
            <a:endParaRPr lang="sr-Latn-R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20072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1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650"/>
            <a:ext cx="7467600" cy="654032"/>
          </a:xfrm>
        </p:spPr>
        <p:txBody>
          <a:bodyPr/>
          <a:lstStyle/>
          <a:p>
            <a:r>
              <a:rPr lang="sr-Cyrl-RS" dirty="0" smtClean="0">
                <a:solidFill>
                  <a:schemeClr val="accent2"/>
                </a:solidFill>
              </a:rPr>
              <a:t>СИМБОЛИЧКА ИГРА</a:t>
            </a:r>
            <a:endParaRPr lang="sr-Latn-R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401080" cy="578125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Симболичко мишљење детета дубоко је повезано с развојем говора.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У симболичкој игри дете имитира ситуације из свакодневног живота, посебно оне које доживљава као важне или трауматичне.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У симболичкој игри дете користи предмете придајући му значења која она немају.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У симболичкој игри дете игра одређене улоге.</a:t>
            </a:r>
            <a:endParaRPr lang="sr-Latn-RS" sz="2800" dirty="0" smtClean="0"/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У симболичкој игри дете успоставља партнерски однос с другом децом.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/>
              <a:t>Симболичка игра се током предшколског периода трансформише:</a:t>
            </a:r>
          </a:p>
          <a:p>
            <a:pPr lvl="1">
              <a:buFont typeface="Arial" pitchFamily="34" charset="0"/>
              <a:buChar char="•"/>
            </a:pPr>
            <a:r>
              <a:rPr lang="sr-Cyrl-RS" sz="2800" dirty="0"/>
              <a:t>Постаје сложенија.</a:t>
            </a:r>
          </a:p>
          <a:p>
            <a:pPr lvl="1">
              <a:buFont typeface="Arial" pitchFamily="34" charset="0"/>
              <a:buChar char="•"/>
            </a:pPr>
            <a:r>
              <a:rPr lang="sr-Cyrl-RS" sz="2800" dirty="0"/>
              <a:t>Уступа место играма с правилима.</a:t>
            </a:r>
            <a:endParaRPr lang="sr-Latn-RS" sz="2800" dirty="0"/>
          </a:p>
          <a:p>
            <a:pPr>
              <a:buFont typeface="Wingdings" pitchFamily="2" charset="2"/>
              <a:buChar char="§"/>
            </a:pPr>
            <a:endParaRPr lang="sr-Cyrl-RS" sz="2800" dirty="0" smtClean="0"/>
          </a:p>
          <a:p>
            <a:pPr>
              <a:buFont typeface="Wingdings" pitchFamily="2" charset="2"/>
              <a:buChar char="§"/>
            </a:pPr>
            <a:endParaRPr lang="sr-Latn-RS" sz="2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4291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0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49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0"/>
            <a:ext cx="8643998" cy="785794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accent2"/>
                </a:solidFill>
              </a:rPr>
              <a:t>СИМБОЛИЧКА ИГРА И </a:t>
            </a:r>
            <a:r>
              <a:rPr lang="sr-Cyrl-RS" smtClean="0">
                <a:solidFill>
                  <a:schemeClr val="accent2"/>
                </a:solidFill>
              </a:rPr>
              <a:t>ЈЕЗИК ПОЗОРИШТА</a:t>
            </a:r>
            <a:endParaRPr lang="sr-Latn-R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58204" cy="56167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Симболичка игра почива, као и позориште, на некој врсти </a:t>
            </a:r>
            <a:r>
              <a:rPr lang="sr-Cyrl-RS" sz="2800" b="1" dirty="0" smtClean="0"/>
              <a:t>перформативне фикције</a:t>
            </a:r>
            <a:r>
              <a:rPr lang="sr-Cyrl-RS" sz="28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Дете често преузима </a:t>
            </a:r>
            <a:r>
              <a:rPr lang="sr-Cyrl-RS" sz="2800" b="1" dirty="0" smtClean="0"/>
              <a:t>фиктивну улогу </a:t>
            </a:r>
            <a:r>
              <a:rPr lang="sr-Cyrl-RS" sz="2800" dirty="0" smtClean="0"/>
              <a:t>или неке од својих животних улога приказује на </a:t>
            </a:r>
            <a:r>
              <a:rPr lang="sr-Cyrl-RS" sz="2800" b="1" dirty="0" smtClean="0"/>
              <a:t>фиктиван начин</a:t>
            </a:r>
            <a:r>
              <a:rPr lang="sr-Cyrl-RS" sz="28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Придајући предметима симболичку функцију, оно их користи као неку врсту </a:t>
            </a:r>
            <a:r>
              <a:rPr lang="sr-Cyrl-RS" sz="2800" b="1" dirty="0" smtClean="0"/>
              <a:t>реквизите</a:t>
            </a:r>
            <a:r>
              <a:rPr lang="sr-Cyrl-RS" sz="2800" dirty="0" smtClean="0"/>
              <a:t>.</a:t>
            </a:r>
            <a:endParaRPr lang="sr-Latn-RS" sz="2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392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4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5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Симоличка игра има свој </a:t>
            </a:r>
            <a:r>
              <a:rPr lang="sr-Cyrl-RS" sz="2800" b="1" dirty="0" smtClean="0"/>
              <a:t>засебан простор и време </a:t>
            </a:r>
            <a:r>
              <a:rPr lang="sr-Cyrl-RS" sz="2800" dirty="0" smtClean="0"/>
              <a:t>као и позоришна представа.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Симболичка игра често има и </a:t>
            </a:r>
            <a:r>
              <a:rPr lang="sr-Cyrl-RS" sz="2800" b="1" dirty="0" smtClean="0"/>
              <a:t>јединство радње</a:t>
            </a:r>
            <a:r>
              <a:rPr lang="sr-Cyrl-RS" sz="28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Код развијене симболичке игре постоји </a:t>
            </a:r>
            <a:r>
              <a:rPr lang="sr-Cyrl-RS" sz="2800" b="1" dirty="0" smtClean="0"/>
              <a:t>партнерски однос </a:t>
            </a:r>
            <a:r>
              <a:rPr lang="sr-Cyrl-RS" sz="2800" dirty="0" smtClean="0"/>
              <a:t>између деце и </a:t>
            </a:r>
            <a:r>
              <a:rPr lang="sr-Cyrl-RS" sz="2800" b="1" dirty="0" smtClean="0"/>
              <a:t>дијалог</a:t>
            </a:r>
            <a:r>
              <a:rPr lang="sr-Cyrl-RS" sz="28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У тој партнерској игри често (али не и нужно) постоји нека врста </a:t>
            </a:r>
            <a:r>
              <a:rPr lang="sr-Cyrl-RS" sz="2800" b="1" dirty="0" smtClean="0"/>
              <a:t>драмског сукоба</a:t>
            </a:r>
            <a:r>
              <a:rPr lang="sr-Cyrl-RS" sz="28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Постоји и нека врста дечјег договарања – </a:t>
            </a:r>
            <a:r>
              <a:rPr lang="sr-Cyrl-RS" sz="2800" b="1" dirty="0" smtClean="0"/>
              <a:t>режије</a:t>
            </a:r>
            <a:r>
              <a:rPr lang="sr-Cyrl-RS" sz="2800" dirty="0" smtClean="0"/>
              <a:t>.</a:t>
            </a:r>
            <a:endParaRPr lang="sr-Latn-RS" sz="28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09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043890" cy="1143000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accent2"/>
                </a:solidFill>
              </a:rPr>
              <a:t>ШТА У СИМБОЛИЧКОЈ ИГРИ НИЈЕ ПОЗОРИШТЕ?</a:t>
            </a:r>
            <a:endParaRPr lang="sr-Latn-R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Деца кроз игру артикулишу неке своје психолошке потребе – циљ им </a:t>
            </a:r>
            <a:r>
              <a:rPr lang="sr-Cyrl-RS" sz="2800" b="1" dirty="0" smtClean="0"/>
              <a:t>није представа</a:t>
            </a:r>
            <a:r>
              <a:rPr lang="sr-Cyrl-RS" sz="28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Деци која се играју </a:t>
            </a:r>
            <a:r>
              <a:rPr lang="sr-Cyrl-RS" sz="2800" b="1" dirty="0" smtClean="0"/>
              <a:t>није потребна публика</a:t>
            </a:r>
            <a:r>
              <a:rPr lang="sr-Cyrl-RS" sz="2800" dirty="0" smtClean="0"/>
              <a:t>, они све што чине – чине за себе.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Њихова игра има своју унутрашњу логику, али </a:t>
            </a:r>
            <a:r>
              <a:rPr lang="sr-Cyrl-RS" sz="2800" b="1" dirty="0" smtClean="0"/>
              <a:t>не</a:t>
            </a:r>
            <a:r>
              <a:rPr lang="sr-Cyrl-RS" sz="2800" dirty="0" smtClean="0"/>
              <a:t> </a:t>
            </a:r>
            <a:r>
              <a:rPr lang="sr-Cyrl-RS" sz="2800" b="1" dirty="0" smtClean="0"/>
              <a:t>подлеже правилима уметничког уобличења</a:t>
            </a:r>
            <a:r>
              <a:rPr lang="sr-Cyrl-RS" sz="2800" dirty="0" smtClean="0"/>
              <a:t>.</a:t>
            </a:r>
            <a:endParaRPr lang="sr-Latn-RS" sz="2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47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429684" cy="654032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accent2"/>
                </a:solidFill>
              </a:rPr>
              <a:t>ДЕЧЈА ИГРА И ДРАМАТИЗАЦИЈЕ У ВРТИЋУ</a:t>
            </a:r>
            <a:endParaRPr lang="sr-Latn-R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Деци позоришне презентације и драматизације често личе на – </a:t>
            </a:r>
            <a:r>
              <a:rPr lang="sr-Cyrl-RS" sz="2800" b="1" dirty="0" smtClean="0"/>
              <a:t>игру</a:t>
            </a:r>
            <a:r>
              <a:rPr lang="sr-Cyrl-RS" sz="28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Она показују јаку жељу за учешћем у драмској игри.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Она, најчешће, нису спремна да се држе чврсте структуре драмске игре.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Дилема васпитача је: да ли с децом остварити чврсту позоришну структуру, или дозволити спонтаност.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87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785794"/>
          </a:xfrm>
        </p:spPr>
        <p:txBody>
          <a:bodyPr/>
          <a:lstStyle/>
          <a:p>
            <a:r>
              <a:rPr lang="sr-Cyrl-RS" dirty="0" smtClean="0">
                <a:solidFill>
                  <a:schemeClr val="accent2"/>
                </a:solidFill>
              </a:rPr>
              <a:t>ШТА ДА РАДИ ВАСПИТАЧ?</a:t>
            </a:r>
            <a:endParaRPr lang="sr-Latn-R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543956" cy="54024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Пронаћи компромис између чврсте структуре представе и дечје игре.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Како?</a:t>
            </a:r>
          </a:p>
          <a:p>
            <a:pPr lvl="1">
              <a:buFont typeface="Arial" pitchFamily="34" charset="0"/>
              <a:buChar char="•"/>
            </a:pPr>
            <a:r>
              <a:rPr lang="sr-Cyrl-RS" sz="2800" dirty="0" smtClean="0"/>
              <a:t>Начинити с децом драматуршку интерпретацију текста.</a:t>
            </a:r>
          </a:p>
          <a:p>
            <a:pPr lvl="1">
              <a:buFont typeface="Arial" pitchFamily="34" charset="0"/>
              <a:buChar char="•"/>
            </a:pPr>
            <a:r>
              <a:rPr lang="sr-Cyrl-RS" sz="2800" dirty="0" smtClean="0"/>
              <a:t>Пробати с децом поједине улоге.</a:t>
            </a:r>
          </a:p>
          <a:p>
            <a:pPr lvl="1">
              <a:buFont typeface="Arial" pitchFamily="34" charset="0"/>
              <a:buChar char="•"/>
            </a:pPr>
            <a:r>
              <a:rPr lang="sr-Cyrl-RS" sz="2800" dirty="0" smtClean="0"/>
              <a:t>Договорити се с децом о простору игре, костимима и реквизити.</a:t>
            </a:r>
          </a:p>
          <a:p>
            <a:pPr lvl="1">
              <a:buFont typeface="Arial" pitchFamily="34" charset="0"/>
              <a:buChar char="•"/>
            </a:pPr>
            <a:r>
              <a:rPr lang="sr-Cyrl-RS" sz="2800" dirty="0" smtClean="0"/>
              <a:t>Помоћи деци да успоставе партнерски однос.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r-Latn-RS" dirty="0">
              <a:solidFill>
                <a:srgbClr val="0070C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44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8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169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582594"/>
          </a:xfrm>
        </p:spPr>
        <p:txBody>
          <a:bodyPr/>
          <a:lstStyle/>
          <a:p>
            <a:r>
              <a:rPr lang="sr-Cyrl-RS" dirty="0" smtClean="0">
                <a:solidFill>
                  <a:schemeClr val="accent2"/>
                </a:solidFill>
              </a:rPr>
              <a:t>ПОЖЕЉАН ИСХОД</a:t>
            </a:r>
            <a:endParaRPr lang="sr-Latn-R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58204" cy="52595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Успоставити спонтану дечју игру у коју су укључени елементи драмског текста.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Успоставити однос: игралиште – гледалиште.</a:t>
            </a:r>
          </a:p>
          <a:p>
            <a:pPr marL="0" indent="0">
              <a:buNone/>
            </a:pPr>
            <a:endParaRPr lang="sr-Cyrl-R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sr-Cyrl-RS" sz="2800" dirty="0" smtClean="0">
                <a:solidFill>
                  <a:schemeClr val="accent2"/>
                </a:solidFill>
              </a:rPr>
              <a:t>Дечја игра не треба да буде естетски беспрекорно уобличена.</a:t>
            </a:r>
          </a:p>
          <a:p>
            <a:pPr marL="0" indent="0">
              <a:buNone/>
            </a:pPr>
            <a:endParaRPr lang="sr-Cyrl-R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sr-Cyrl-RS" sz="2800" dirty="0" smtClean="0">
                <a:solidFill>
                  <a:schemeClr val="accent2"/>
                </a:solidFill>
              </a:rPr>
              <a:t>Важна је дечја спонтаност.</a:t>
            </a:r>
          </a:p>
          <a:p>
            <a:pPr marL="0" indent="0">
              <a:buNone/>
            </a:pPr>
            <a:endParaRPr lang="sr-Cyrl-R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sr-Latn-RS" sz="3600" dirty="0">
              <a:solidFill>
                <a:srgbClr val="FFC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6016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28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sr-Cyrl-RS" b="1" dirty="0" smtClean="0">
                <a:solidFill>
                  <a:schemeClr val="accent2"/>
                </a:solidFill>
                <a:latin typeface="+mn-lt"/>
              </a:rPr>
              <a:t>8. домаћи задатак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/>
              <a:t>Наведите пример симболичке игре коју сте уочили боравећи у вртићу.</a:t>
            </a:r>
          </a:p>
          <a:p>
            <a:pPr marL="0" indent="0">
              <a:buNone/>
            </a:pPr>
            <a:r>
              <a:rPr lang="sr-Cyrl-RS" sz="2800" dirty="0" smtClean="0"/>
              <a:t>Опишите </a:t>
            </a:r>
            <a:r>
              <a:rPr lang="sr-Cyrl-RS" sz="2800" smtClean="0"/>
              <a:t>ту игру </a:t>
            </a:r>
            <a:r>
              <a:rPr lang="sr-Cyrl-RS" sz="2800" dirty="0" smtClean="0"/>
              <a:t>и објасните у чему уочавате елементе позоришта.</a:t>
            </a:r>
          </a:p>
          <a:p>
            <a:pPr marL="0" indent="0">
              <a:buNone/>
            </a:pPr>
            <a:endParaRPr lang="sr-Cyrl-RS" sz="2800" dirty="0"/>
          </a:p>
          <a:p>
            <a:pPr marL="0" indent="0">
              <a:buNone/>
            </a:pPr>
            <a:r>
              <a:rPr lang="sr-Cyrl-RS" sz="2800" dirty="0" smtClean="0"/>
              <a:t>Рок за слање овог задатка је понедељак  28. 12. 2020.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92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654032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accent2"/>
                </a:solidFill>
              </a:rPr>
              <a:t>ЈЕЗИК ДРАМЕ И ПОЗОРИШТА – ШТА ЈЕ ТО?</a:t>
            </a:r>
            <a:endParaRPr lang="sr-Latn-R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8401080" cy="5257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/>
              <a:t>Језик </a:t>
            </a:r>
            <a:r>
              <a:rPr lang="sr-Cyrl-RS" sz="2800" b="1" dirty="0" smtClean="0">
                <a:solidFill>
                  <a:schemeClr val="accent2"/>
                </a:solidFill>
              </a:rPr>
              <a:t>драме</a:t>
            </a:r>
            <a:r>
              <a:rPr lang="sr-Cyrl-RS" sz="2800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Дијалог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Драмски сукоб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Радњ</a:t>
            </a:r>
            <a:r>
              <a:rPr lang="en-US" sz="2800" dirty="0" smtClean="0"/>
              <a:t>a</a:t>
            </a:r>
            <a:r>
              <a:rPr lang="sr-Cyrl-RS" sz="2800" dirty="0" smtClean="0"/>
              <a:t>, време и место (јединство)</a:t>
            </a:r>
          </a:p>
          <a:p>
            <a:pPr marL="0" indent="0">
              <a:buNone/>
            </a:pPr>
            <a:endParaRPr lang="sr-Latn-RS" sz="2800" dirty="0" smtClean="0"/>
          </a:p>
          <a:p>
            <a:pPr marL="0" indent="0">
              <a:buNone/>
            </a:pPr>
            <a:r>
              <a:rPr lang="sr-Cyrl-RS" sz="2800" dirty="0" smtClean="0"/>
              <a:t>Језик </a:t>
            </a:r>
            <a:r>
              <a:rPr lang="sr-Cyrl-RS" sz="2800" b="1" dirty="0" smtClean="0">
                <a:solidFill>
                  <a:schemeClr val="accent2"/>
                </a:solidFill>
              </a:rPr>
              <a:t>позоришта</a:t>
            </a:r>
            <a:r>
              <a:rPr lang="sr-Cyrl-RS" sz="2800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Сценски говор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Сценска игра (вербална и невербална)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Мизансцен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Сценографија и костим</a:t>
            </a:r>
            <a:endParaRPr lang="sr-Latn-RS" sz="2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6216" y="1196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9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23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1143000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accent2"/>
                </a:solidFill>
              </a:rPr>
              <a:t>НАЧИН ИЗРАЖАВАЊА ПРЕДШКОЛСКОГ  ДЕТЕТА</a:t>
            </a:r>
            <a:endParaRPr lang="sr-Latn-R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b="1" dirty="0" smtClean="0"/>
              <a:t>Перформативно</a:t>
            </a:r>
            <a:r>
              <a:rPr lang="sr-Cyrl-RS" sz="2800" dirty="0" smtClean="0"/>
              <a:t> изражавање и понашање предшколског детета: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Дете најчешће користи речи и језичке изразе који подразумевају радњу.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Дете је изразито окренуто чулно-конкретном свету.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Дете се изражава колико речима толико покретом.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Дете мисли кроз покрет.</a:t>
            </a:r>
          </a:p>
          <a:p>
            <a:pPr marL="0" indent="0">
              <a:buNone/>
            </a:pPr>
            <a:endParaRPr lang="sr-Latn-RS" sz="2800" smtClean="0"/>
          </a:p>
          <a:p>
            <a:pPr marL="0" indent="0">
              <a:buNone/>
            </a:pPr>
            <a:r>
              <a:rPr lang="sr-Cyrl-RS" sz="2800" smtClean="0"/>
              <a:t>Све </a:t>
            </a:r>
            <a:r>
              <a:rPr lang="sr-Cyrl-RS" sz="2800" dirty="0" smtClean="0"/>
              <a:t>је то блиско језику позоришта.</a:t>
            </a:r>
            <a:endParaRPr lang="sr-Latn-RS" sz="2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800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4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4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572560" cy="1143000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accent2"/>
                </a:solidFill>
              </a:rPr>
              <a:t>КОМУНИКАЦИЈА С ПРЕДШКОЛСКИМ ДЕТЕТОМ</a:t>
            </a:r>
            <a:endParaRPr lang="sr-Latn-R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Васпитач треба да разуме дететову потребу за изражавањем покретом.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Васпитач треба да разуме дечји језик гестова и покрета.</a:t>
            </a:r>
          </a:p>
          <a:p>
            <a:pPr lvl="1">
              <a:buFont typeface="Arial" pitchFamily="34" charset="0"/>
              <a:buChar char="•"/>
            </a:pPr>
            <a:r>
              <a:rPr lang="sr-Cyrl-RS" sz="2800" dirty="0" smtClean="0"/>
              <a:t>Сваки говор је мање или више ситуациони</a:t>
            </a:r>
            <a:r>
              <a:rPr lang="sr-Latn-RS" sz="2800" dirty="0" smtClean="0"/>
              <a:t>.</a:t>
            </a:r>
            <a:endParaRPr lang="sr-Cyrl-RS" sz="2800" dirty="0" smtClean="0"/>
          </a:p>
          <a:p>
            <a:pPr lvl="1">
              <a:buFont typeface="Arial" pitchFamily="34" charset="0"/>
              <a:buChar char="•"/>
            </a:pPr>
            <a:r>
              <a:rPr lang="sr-Cyrl-RS" sz="2800" dirty="0" smtClean="0"/>
              <a:t>У ситуационом говору детета садржани су често зачеци апстрактних појмова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3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sr-Cyrl-RS" dirty="0" smtClean="0">
                <a:solidFill>
                  <a:schemeClr val="accent2"/>
                </a:solidFill>
              </a:rPr>
              <a:t>ВАСПИТАЧ КАО ПЕРФОРМЕР</a:t>
            </a:r>
            <a:endParaRPr lang="sr-Latn-R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472518" cy="518809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Васпитач користи језик покрета.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Он и када говори, комуникацију подржава невербалним средствима.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Деца многе појмове и ситуације боље разумеју ако им се покажу покретом.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Усвајање апстрактних појмова често започиње преко покрета.</a:t>
            </a:r>
          </a:p>
          <a:p>
            <a:endParaRPr lang="sr-Latn-RS" dirty="0">
              <a:solidFill>
                <a:srgbClr val="0070C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4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654032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accent2"/>
                </a:solidFill>
              </a:rPr>
              <a:t>ВРТИЋ КАО „НЕПРЕСТАНО ПОЗОРИШТЕ“</a:t>
            </a:r>
            <a:endParaRPr lang="sr-Latn-R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472518" cy="54024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Деца говоре и понашају се перформативно.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Васпитач говори и понаша се перформативно.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Деца се играју – њихова игра често личи на позориште.</a:t>
            </a:r>
          </a:p>
          <a:p>
            <a:pPr marL="0" indent="0">
              <a:buNone/>
            </a:pPr>
            <a:endParaRPr lang="sr-Latn-RS" sz="2800" dirty="0" smtClean="0"/>
          </a:p>
          <a:p>
            <a:pPr marL="0" indent="0">
              <a:buNone/>
            </a:pPr>
            <a:r>
              <a:rPr lang="sr-Cyrl-RS" sz="2800" dirty="0" smtClean="0"/>
              <a:t>Живот у вртићу је састављен од низа краћих или дужих перформативних збивања.</a:t>
            </a:r>
            <a:endParaRPr lang="sr-Latn-RS" sz="2800" dirty="0" smtClean="0"/>
          </a:p>
          <a:p>
            <a:pPr marL="0" indent="0">
              <a:buNone/>
            </a:pPr>
            <a:r>
              <a:rPr lang="sr-Cyrl-RS" sz="2800" dirty="0" smtClean="0">
                <a:solidFill>
                  <a:schemeClr val="accent2"/>
                </a:solidFill>
              </a:rPr>
              <a:t>Вртић је позориште.</a:t>
            </a:r>
            <a:endParaRPr lang="sr-Latn-RS" sz="2800" dirty="0">
              <a:solidFill>
                <a:schemeClr val="accent2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6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467600" cy="582594"/>
          </a:xfrm>
        </p:spPr>
        <p:txBody>
          <a:bodyPr/>
          <a:lstStyle/>
          <a:p>
            <a:r>
              <a:rPr lang="sr-Cyrl-RS" dirty="0" smtClean="0">
                <a:solidFill>
                  <a:schemeClr val="accent2"/>
                </a:solidFill>
              </a:rPr>
              <a:t>ОРГАНИЗАЦИЈА ПРОСТОРА</a:t>
            </a:r>
            <a:endParaRPr lang="sr-Latn-R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401080" cy="56167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Простор у радној соби, и уопште, у вртићу треба да буде организован флексибилно.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Треба да се лако преображава:</a:t>
            </a:r>
          </a:p>
          <a:p>
            <a:pPr lvl="1">
              <a:buFont typeface="Arial" pitchFamily="34" charset="0"/>
              <a:buChar char="•"/>
            </a:pPr>
            <a:r>
              <a:rPr lang="sr-Cyrl-RS" sz="2800" dirty="0" smtClean="0"/>
              <a:t>Да, по потреби, буде уређен простор за релативно статичне активности.</a:t>
            </a:r>
          </a:p>
          <a:p>
            <a:pPr lvl="1">
              <a:buFont typeface="Arial" pitchFamily="34" charset="0"/>
              <a:buChar char="•"/>
            </a:pPr>
            <a:r>
              <a:rPr lang="sr-Cyrl-RS" sz="2800" dirty="0" smtClean="0"/>
              <a:t>Да буде простор слободне перформативне делатности и деце и васпитача.</a:t>
            </a:r>
          </a:p>
          <a:p>
            <a:pPr marL="0" indent="0">
              <a:buNone/>
            </a:pPr>
            <a:r>
              <a:rPr lang="sr-Cyrl-RS" sz="2800" dirty="0" smtClean="0">
                <a:solidFill>
                  <a:schemeClr val="accent2"/>
                </a:solidFill>
              </a:rPr>
              <a:t>Цела радна соба и сваки њен део, као и простор испред, од пода до плафона, може бити позорница.</a:t>
            </a:r>
            <a:endParaRPr lang="sr-Latn-RS" sz="2800" dirty="0">
              <a:solidFill>
                <a:schemeClr val="accent2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6176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8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2071678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>
                <a:solidFill>
                  <a:schemeClr val="accent2"/>
                </a:solidFill>
              </a:rPr>
              <a:t>ДЕЧЈА ИГРА И ЈЕЗИК ПОЗОРИШТА</a:t>
            </a:r>
            <a:endParaRPr lang="sr-Latn-RS" sz="32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808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sr-Cyrl-RS" dirty="0" smtClean="0">
                <a:solidFill>
                  <a:schemeClr val="accent2"/>
                </a:solidFill>
              </a:rPr>
              <a:t>ШТА ЈЕ ДЕЧЈА ИГРА </a:t>
            </a:r>
            <a:r>
              <a:rPr lang="sr-Cyrl-RS" smtClean="0">
                <a:solidFill>
                  <a:schemeClr val="accent2"/>
                </a:solidFill>
              </a:rPr>
              <a:t>- </a:t>
            </a:r>
            <a:r>
              <a:rPr lang="sr-Cyrl-RS" cap="none" smtClean="0">
                <a:solidFill>
                  <a:schemeClr val="accent2"/>
                </a:solidFill>
              </a:rPr>
              <a:t>подсетник</a:t>
            </a:r>
            <a:endParaRPr lang="sr-Latn-RS" cap="none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472518" cy="533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800" b="1" dirty="0">
                <a:latin typeface="Times New Roman" pitchFamily="18" charset="0"/>
                <a:cs typeface="Times New Roman" pitchFamily="18" charset="0"/>
              </a:rPr>
              <a:t>Р. Кајоа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Cyrl-R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Caillois</a:t>
            </a:r>
            <a:r>
              <a:rPr lang="sr-Cyrl-CS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CS" sz="2800" dirty="0">
                <a:latin typeface="Times New Roman" pitchFamily="18" charset="0"/>
                <a:cs typeface="Times New Roman" pitchFamily="18" charset="0"/>
              </a:rPr>
              <a:t>– могуће најсвеобухватнија дефиниција игре:</a:t>
            </a:r>
          </a:p>
          <a:p>
            <a:pPr>
              <a:buFont typeface="Wingdings" pitchFamily="2" charset="2"/>
              <a:buChar char="§"/>
            </a:pPr>
            <a:endParaRPr lang="sr-Cyrl-RS" sz="2800" dirty="0" smtClean="0"/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Игра је самосврховита делатност која својим учесницима доноси задовољство.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Она нема практични смисао.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/>
              <a:t>Она има свој простор и </a:t>
            </a:r>
            <a:r>
              <a:rPr lang="sr-Cyrl-RS" sz="2800" dirty="0" smtClean="0"/>
              <a:t>време.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Игра је саставни део дечјег интелектуалног и социјалног развоја.</a:t>
            </a:r>
          </a:p>
          <a:p>
            <a:pPr>
              <a:buFont typeface="Wingdings" pitchFamily="2" charset="2"/>
              <a:buChar char="§"/>
            </a:pPr>
            <a:r>
              <a:rPr lang="sr-Cyrl-RS" sz="2800" dirty="0" smtClean="0"/>
              <a:t>Играјући се дете открива свет око себе и успоставља властити идентитет.</a:t>
            </a:r>
            <a:endParaRPr lang="sr-Cyrl-RS" sz="2800" dirty="0"/>
          </a:p>
          <a:p>
            <a:endParaRPr lang="sr-Latn-RS" sz="2800" dirty="0">
              <a:solidFill>
                <a:srgbClr val="0070C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70784" y="1844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7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91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279</TotalTime>
  <Words>786</Words>
  <Application>Microsoft Office PowerPoint</Application>
  <PresentationFormat>On-screen Show (4:3)</PresentationFormat>
  <Paragraphs>98</Paragraphs>
  <Slides>17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ЈЕЗИК ДРАМЕ И ПОЗОРИШТА У ДЕЧЈЕМ ВРТИЋУ</vt:lpstr>
      <vt:lpstr>ЈЕЗИК ДРАМЕ И ПОЗОРИШТА – ШТА ЈЕ ТО?</vt:lpstr>
      <vt:lpstr>НАЧИН ИЗРАЖАВАЊА ПРЕДШКОЛСКОГ  ДЕТЕТА</vt:lpstr>
      <vt:lpstr>КОМУНИКАЦИЈА С ПРЕДШКОЛСКИМ ДЕТЕТОМ</vt:lpstr>
      <vt:lpstr>ВАСПИТАЧ КАО ПЕРФОРМЕР</vt:lpstr>
      <vt:lpstr>ВРТИЋ КАО „НЕПРЕСТАНО ПОЗОРИШТЕ“</vt:lpstr>
      <vt:lpstr>ОРГАНИЗАЦИЈА ПРОСТОРА</vt:lpstr>
      <vt:lpstr>ДЕЧЈА ИГРА И ЈЕЗИК ПОЗОРИШТА</vt:lpstr>
      <vt:lpstr>ШТА ЈЕ ДЕЧЈА ИГРА - подсетник</vt:lpstr>
      <vt:lpstr>СИМБОЛИЧКА ИГРА</vt:lpstr>
      <vt:lpstr>СИМБОЛИЧКА ИГРА И ЈЕЗИК ПОЗОРИШТА</vt:lpstr>
      <vt:lpstr>PowerPoint Presentation</vt:lpstr>
      <vt:lpstr>ШТА У СИМБОЛИЧКОЈ ИГРИ НИЈЕ ПОЗОРИШТЕ?</vt:lpstr>
      <vt:lpstr>ДЕЧЈА ИГРА И ДРАМАТИЗАЦИЈЕ У ВРТИЋУ</vt:lpstr>
      <vt:lpstr>ШТА ДА РАДИ ВАСПИТАЧ?</vt:lpstr>
      <vt:lpstr>ПОЖЕЉАН ИСХОД</vt:lpstr>
      <vt:lpstr>8. домаћи задатак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ЈЕЗИК ДРАМЕ И ПОЗОРИШТА У ДЕЧЈЕМ ВРТИЋУ</dc:title>
  <dc:creator>Jovo</dc:creator>
  <cp:lastModifiedBy>Milena</cp:lastModifiedBy>
  <cp:revision>26</cp:revision>
  <dcterms:created xsi:type="dcterms:W3CDTF">2006-08-16T00:00:00Z</dcterms:created>
  <dcterms:modified xsi:type="dcterms:W3CDTF">2020-12-22T21:41:14Z</dcterms:modified>
</cp:coreProperties>
</file>